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4"/>
  </p:notesMasterIdLst>
  <p:sldIdLst>
    <p:sldId id="256" r:id="rId2"/>
    <p:sldId id="257" r:id="rId3"/>
    <p:sldId id="308" r:id="rId4"/>
    <p:sldId id="276" r:id="rId5"/>
    <p:sldId id="306" r:id="rId6"/>
    <p:sldId id="260" r:id="rId7"/>
    <p:sldId id="261" r:id="rId8"/>
    <p:sldId id="262" r:id="rId9"/>
    <p:sldId id="309" r:id="rId10"/>
    <p:sldId id="310" r:id="rId11"/>
    <p:sldId id="313" r:id="rId12"/>
    <p:sldId id="311" r:id="rId13"/>
    <p:sldId id="312" r:id="rId14"/>
    <p:sldId id="272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307" r:id="rId31"/>
    <p:sldId id="271" r:id="rId32"/>
    <p:sldId id="29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/>
    <p:restoredTop sz="86089"/>
  </p:normalViewPr>
  <p:slideViewPr>
    <p:cSldViewPr snapToGrid="0">
      <p:cViewPr varScale="1">
        <p:scale>
          <a:sx n="76" d="100"/>
          <a:sy n="76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Interplay – “dialogue”</a:t>
            </a:r>
          </a:p>
          <a:p>
            <a:endParaRPr lang="en-US" sz="1200" dirty="0"/>
          </a:p>
          <a:p>
            <a:r>
              <a:rPr lang="en-US" sz="1200" dirty="0"/>
              <a:t>Person -  </a:t>
            </a:r>
          </a:p>
          <a:p>
            <a:endParaRPr lang="en-US" sz="1200" dirty="0"/>
          </a:p>
          <a:p>
            <a:r>
              <a:rPr lang="en-US" sz="1200" dirty="0"/>
              <a:t>Data Interface– the vis </a:t>
            </a:r>
          </a:p>
          <a:p>
            <a:endParaRPr lang="en-US" sz="1200" dirty="0"/>
          </a:p>
          <a:p>
            <a:r>
              <a:rPr lang="en-US" sz="1200" dirty="0"/>
              <a:t>Action – Any action, physical or mental, regardless of modality that causes the reaction of the data interface</a:t>
            </a:r>
          </a:p>
          <a:p>
            <a:endParaRPr lang="en-US" sz="1200" dirty="0"/>
          </a:p>
          <a:p>
            <a:r>
              <a:rPr lang="en-US" sz="1200" dirty="0"/>
              <a:t>Action-Reaction– cause effect between entities </a:t>
            </a:r>
          </a:p>
          <a:p>
            <a:endParaRPr lang="en-US" sz="1200" dirty="0"/>
          </a:p>
          <a:p>
            <a:r>
              <a:rPr lang="en-US" sz="1200" dirty="0"/>
              <a:t>Reaction Perceived as Such – person must perceive the reaction in the data interface </a:t>
            </a:r>
          </a:p>
          <a:p>
            <a:endParaRPr lang="en-US" sz="1200" dirty="0"/>
          </a:p>
          <a:p>
            <a:r>
              <a:rPr lang="en-US" sz="1200" dirty="0"/>
              <a:t>Data-Related Intent – intent is tied to a data source and is formed iteratively throughout the interaction cycle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selecting?  One item at a time?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value?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range?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position on the screen?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266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Presentation using visualization may take place within the context of decision making, planning, forecasting, and instructional processes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Discover - Scientific investigation may be motivated by existing theories, models, and hypotheses, or by the serendipitous observation of unexpected phenomena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Enjoy - Casual encounters with visualization can be fleeting, such as in the earlier example of encountering a static choropleth electoral map while reading a blog post. Conversely, these encounters might be immersive and time-consuming experiences, such as in museum settings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499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303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47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7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.smith.edu/sal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namewizard.com/voyager#prefix=jo&amp;sw=both&amp;exact=fals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yrule.ne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Introduction to Interactive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Consume vs. Produce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Consume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Present</a:t>
            </a:r>
          </a:p>
          <a:p>
            <a:pPr marL="1600200" lvl="2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Telling a story with data, guiding an audience through a series of cognitive operations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Discover</a:t>
            </a:r>
          </a:p>
          <a:p>
            <a:pPr marL="1600200" lvl="2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Generation and verification of hypotheses, associated with models of scientific inquiry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Enjoy</a:t>
            </a:r>
          </a:p>
          <a:p>
            <a:pPr marL="1600200" lvl="2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Casual encounters with visualization</a:t>
            </a:r>
          </a:p>
          <a:p>
            <a:pPr marL="1600200" lvl="2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User is not driven by a need to verify or generate a hypothesis; novelty stimulates curiosity and exploration </a:t>
            </a:r>
          </a:p>
        </p:txBody>
      </p:sp>
    </p:spTree>
    <p:extLst>
      <p:ext uri="{BB962C8B-B14F-4D97-AF65-F5344CB8AC3E}">
        <p14:creationId xmlns:p14="http://schemas.microsoft.com/office/powerpoint/2010/main" val="41644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Consume vs. Produce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Produce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Use visualization to generate new artifacts. Ex.</a:t>
            </a:r>
          </a:p>
          <a:p>
            <a:pPr marL="1600200" lvl="2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Transformed or derived data</a:t>
            </a:r>
          </a:p>
          <a:p>
            <a:pPr marL="1600200" lvl="2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Annotations</a:t>
            </a:r>
          </a:p>
          <a:p>
            <a:pPr marL="1600200" lvl="2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Recorded visualization interactions</a:t>
            </a:r>
          </a:p>
          <a:p>
            <a:pPr marL="1600200" lvl="2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Screen shots of static visualizations  </a:t>
            </a:r>
          </a:p>
        </p:txBody>
      </p:sp>
    </p:spTree>
    <p:extLst>
      <p:ext uri="{BB962C8B-B14F-4D97-AF65-F5344CB8AC3E}">
        <p14:creationId xmlns:p14="http://schemas.microsoft.com/office/powerpoint/2010/main" val="178920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Search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i="1" dirty="0">
                <a:cs typeface="Arial"/>
                <a:sym typeface="Arial"/>
              </a:rPr>
              <a:t>Hi</a:t>
            </a:r>
            <a:endParaRPr lang="en-US" sz="2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27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Query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i="1" dirty="0">
                <a:cs typeface="Arial"/>
                <a:sym typeface="Arial"/>
              </a:rPr>
              <a:t>High-</a:t>
            </a:r>
            <a:endParaRPr lang="en-US" sz="2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030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II: Low Level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Select: mark something as interesting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Explore: show me something else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Reconfigure: show me a different arrangement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Encode: show me a different representation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Abstract/Elaborate: show me more or less detail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Filter: show me something conditionally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Connect: show me related items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Stasko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J. T., &amp; Jacko, J. A. (2007). Toward a deeper understanding of the role of interaction in information visualization. Visualization and Computer Graphics, IEEE Transactions on, 13(6), 1224-1231.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115" y="2044417"/>
            <a:ext cx="4821351" cy="3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900000">
            <a:off x="4805902" y="2282997"/>
            <a:ext cx="601992" cy="601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450" y="1579418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r="7966" b="6130"/>
          <a:stretch/>
        </p:blipFill>
        <p:spPr>
          <a:xfrm>
            <a:off x="9367656" y="2604655"/>
            <a:ext cx="2571425" cy="342016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l="1542" t="2615" r="1233" b="1991"/>
          <a:stretch/>
        </p:blipFill>
        <p:spPr>
          <a:xfrm>
            <a:off x="3600045" y="2604654"/>
            <a:ext cx="5720444" cy="34163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On 11/07 we will have a guest lecture from the </a:t>
            </a:r>
            <a:r>
              <a:rPr lang="en-US" sz="2400" kern="0" dirty="0">
                <a:ea typeface="Arial"/>
                <a:cs typeface="Arial"/>
                <a:sym typeface="Arial"/>
                <a:hlinkClick r:id="rId2"/>
              </a:rPr>
              <a:t>Spatial Analysis Lab (SAL) </a:t>
            </a:r>
            <a:r>
              <a:rPr lang="en-US" sz="2400" kern="0" dirty="0">
                <a:ea typeface="Arial"/>
                <a:cs typeface="Arial"/>
                <a:sym typeface="Arial"/>
              </a:rPr>
              <a:t>on geospatial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9057" y="2175162"/>
            <a:ext cx="8534400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255" y="1814946"/>
            <a:ext cx="4127500" cy="4051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1676400"/>
            <a:ext cx="3657600" cy="425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019" y="1600200"/>
            <a:ext cx="6629399" cy="4496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pic>
        <p:nvPicPr>
          <p:cNvPr id="311" name="Google Shape;311;p43" descr="Screen Shot 2015-02-25 at 4.48.32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1930" y="1510871"/>
            <a:ext cx="6318471" cy="4548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pic>
        <p:nvPicPr>
          <p:cNvPr id="318" name="Google Shape;318;p44" descr="Screen Shot 2015-02-25 at 4.57.45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255" y="1686420"/>
            <a:ext cx="7379888" cy="40386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Foreshadowing: 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Interaction: a definition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data and problem space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Relationship between interaction and understanding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visual interfaces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Basic interaction types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Demo: coordinated multiple views</a:t>
            </a:r>
          </a:p>
        </p:txBody>
      </p:sp>
    </p:spTree>
    <p:extLst>
      <p:ext uri="{BB962C8B-B14F-4D97-AF65-F5344CB8AC3E}">
        <p14:creationId xmlns:p14="http://schemas.microsoft.com/office/powerpoint/2010/main" val="1238179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body" idx="1"/>
          </p:nvPr>
        </p:nvSpPr>
        <p:spPr>
          <a:xfrm>
            <a:off x="351282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What would we need to make this work?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05893-535A-106B-2290-615B37FB25A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coordinated multiple views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Tableau CMV walkthrough and exploration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Interaction (def.)</a:t>
            </a:r>
            <a:endParaRPr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B48BD33-2A24-F678-96CB-140440CF4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7504938" cy="512064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“Interaction for visualization is the interplay between a person and a data interface involving a data-related intent, at least one action from the person and an interface reaction that is perceived as such.”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Mandatory Components</a:t>
            </a:r>
          </a:p>
          <a:p>
            <a:r>
              <a:rPr lang="en-US" sz="2400" dirty="0"/>
              <a:t>Interplay</a:t>
            </a:r>
          </a:p>
          <a:p>
            <a:r>
              <a:rPr lang="en-US" sz="2400" dirty="0"/>
              <a:t>Person</a:t>
            </a:r>
          </a:p>
          <a:p>
            <a:r>
              <a:rPr lang="en-US" sz="2400" dirty="0"/>
              <a:t>Data Interface</a:t>
            </a:r>
          </a:p>
          <a:p>
            <a:r>
              <a:rPr lang="en-US" sz="2400" dirty="0"/>
              <a:t>Action</a:t>
            </a:r>
          </a:p>
          <a:p>
            <a:r>
              <a:rPr lang="en-US" sz="2400" dirty="0"/>
              <a:t>Action-Reaction</a:t>
            </a:r>
          </a:p>
          <a:p>
            <a:r>
              <a:rPr lang="en-US" sz="2400" dirty="0"/>
              <a:t>Reaction Perceived as Such</a:t>
            </a:r>
          </a:p>
          <a:p>
            <a:r>
              <a:rPr lang="en-US" sz="2400" dirty="0"/>
              <a:t>Data-Related Intent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A39EB2-6308-3198-870C-2E8B168C6C91}"/>
              </a:ext>
            </a:extLst>
          </p:cNvPr>
          <p:cNvSpPr txBox="1"/>
          <p:nvPr/>
        </p:nvSpPr>
        <p:spPr>
          <a:xfrm>
            <a:off x="4460856" y="6372225"/>
            <a:ext cx="771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Interaction for Data Visualization? </a:t>
            </a:r>
            <a:r>
              <a:rPr lang="en-US" dirty="0" err="1"/>
              <a:t>Evanthia</a:t>
            </a:r>
            <a:r>
              <a:rPr lang="en-US" dirty="0"/>
              <a:t> </a:t>
            </a:r>
            <a:r>
              <a:rPr lang="en-US" dirty="0" err="1"/>
              <a:t>Dimara</a:t>
            </a:r>
            <a:r>
              <a:rPr lang="en-US" dirty="0"/>
              <a:t>, Charles </a:t>
            </a:r>
            <a:r>
              <a:rPr lang="en-US" dirty="0" err="1"/>
              <a:t>Perin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951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Methods by which humans </a:t>
            </a:r>
            <a:r>
              <a:rPr lang="en-US" sz="2400" b="1" dirty="0">
                <a:ea typeface="Arial"/>
                <a:cs typeface="Arial"/>
                <a:sym typeface="Arial"/>
              </a:rPr>
              <a:t>create knowledge </a:t>
            </a:r>
            <a:r>
              <a:rPr lang="en-US" sz="2400" dirty="0">
                <a:ea typeface="Arial"/>
                <a:cs typeface="Arial"/>
                <a:sym typeface="Arial"/>
              </a:rPr>
              <a:t>through the manipulation of an interface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set of operations available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relationship between the human and the visualization</a:t>
            </a:r>
            <a:endParaRPr sz="2000" dirty="0">
              <a:ea typeface="Arial"/>
              <a:cs typeface="Arial"/>
              <a:sym typeface="Arial"/>
            </a:endParaRPr>
          </a:p>
          <a:p>
            <a:pPr marL="468630" indent="-224790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High level: between </a:t>
            </a:r>
            <a:r>
              <a:rPr lang="en-US" sz="2400" b="1" dirty="0">
                <a:ea typeface="Arial"/>
                <a:cs typeface="Arial"/>
                <a:sym typeface="Arial"/>
              </a:rPr>
              <a:t>human and problem space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000" i="1" dirty="0">
                <a:ea typeface="Arial"/>
                <a:cs typeface="Arial"/>
                <a:sym typeface="Arial"/>
              </a:rPr>
              <a:t>enabled</a:t>
            </a:r>
            <a:r>
              <a:rPr lang="en-US" sz="2000" dirty="0">
                <a:ea typeface="Arial"/>
                <a:cs typeface="Arial"/>
                <a:sym typeface="Arial"/>
              </a:rPr>
              <a:t> by the tool</a:t>
            </a:r>
            <a:endParaRPr sz="2000" dirty="0">
              <a:ea typeface="Arial"/>
              <a:cs typeface="Arial"/>
              <a:sym typeface="Arial"/>
            </a:endParaRP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might be distributed across multiple tools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9" y="1847963"/>
            <a:ext cx="3276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Brehmer</a:t>
            </a:r>
            <a:r>
              <a:rPr lang="en-US" dirty="0"/>
              <a:t> and </a:t>
            </a:r>
            <a:r>
              <a:rPr lang="en-US" dirty="0" err="1"/>
              <a:t>Munzner</a:t>
            </a:r>
            <a:r>
              <a:rPr lang="en-US" dirty="0"/>
              <a:t> (2013)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i="1" dirty="0">
                <a:cs typeface="Arial"/>
                <a:sym typeface="Arial"/>
              </a:rPr>
              <a:t>High-level </a:t>
            </a:r>
            <a:r>
              <a:rPr lang="en-US" sz="2400" dirty="0">
                <a:cs typeface="Arial"/>
                <a:sym typeface="Arial"/>
              </a:rPr>
              <a:t>interactions with a visualization correspond to</a:t>
            </a:r>
            <a:r>
              <a:rPr lang="en-US" sz="2400" i="1" dirty="0">
                <a:cs typeface="Arial"/>
                <a:sym typeface="Arial"/>
              </a:rPr>
              <a:t> analysis tasks</a:t>
            </a:r>
            <a:endParaRPr lang="en-US" sz="2400" dirty="0">
              <a:cs typeface="Arial"/>
              <a:sym typeface="Arial"/>
            </a:endParaRP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We can think about </a:t>
            </a:r>
            <a:r>
              <a:rPr lang="en-US" sz="2400" i="1" dirty="0">
                <a:cs typeface="Arial"/>
                <a:sym typeface="Arial"/>
              </a:rPr>
              <a:t>why</a:t>
            </a:r>
            <a:r>
              <a:rPr lang="en-US" sz="2400" dirty="0">
                <a:cs typeface="Arial"/>
                <a:sym typeface="Arial"/>
              </a:rPr>
              <a:t> users perform tasks (interactions) at different levels of specificity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High – consume vs. produce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Mid – search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Low – query </a:t>
            </a:r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585AB0D2-0C64-62A2-2601-95C6D5DB01D2}"/>
              </a:ext>
            </a:extLst>
          </p:cNvPr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Brehmer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 and T.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Munzner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"A Multi-Level Typology of Abstract Visualization Tasks,"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Visualization and Computer Graphics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vol. 19, no. 12, pp. 2376-2385, Dec. 2013,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: 10.1109/TVCG.2013.124.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1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</TotalTime>
  <Words>1019</Words>
  <Application>Microsoft Macintosh PowerPoint</Application>
  <PresentationFormat>Widescreen</PresentationFormat>
  <Paragraphs>167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Corbel</vt:lpstr>
      <vt:lpstr>HelveticaNeue Regular</vt:lpstr>
      <vt:lpstr>Merriweather Sans</vt:lpstr>
      <vt:lpstr>Wingdings 2</vt:lpstr>
      <vt:lpstr>Frame</vt:lpstr>
      <vt:lpstr>Communicating with Data – Introduction to Interactive Visualization</vt:lpstr>
      <vt:lpstr>Announcements</vt:lpstr>
      <vt:lpstr>Plan for Today</vt:lpstr>
      <vt:lpstr>Rewind</vt:lpstr>
      <vt:lpstr>Interaction (def.)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33</cp:revision>
  <dcterms:created xsi:type="dcterms:W3CDTF">2023-08-03T18:49:17Z</dcterms:created>
  <dcterms:modified xsi:type="dcterms:W3CDTF">2024-10-30T16:22:30Z</dcterms:modified>
</cp:coreProperties>
</file>